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97FF97"/>
    <a:srgbClr val="009900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C8B886-D725-468E-9723-05A54427D176}" v="3" dt="2023-09-19T19:00:06.7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5692-F3F4-4537-91AD-C4507994DDB3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8371-9788-445D-BF45-283FF6920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66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5692-F3F4-4537-91AD-C4507994DDB3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8371-9788-445D-BF45-283FF6920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8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5692-F3F4-4537-91AD-C4507994DDB3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8371-9788-445D-BF45-283FF6920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92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5692-F3F4-4537-91AD-C4507994DDB3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8371-9788-445D-BF45-283FF6920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5692-F3F4-4537-91AD-C4507994DDB3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8371-9788-445D-BF45-283FF6920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40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5692-F3F4-4537-91AD-C4507994DDB3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8371-9788-445D-BF45-283FF6920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5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5692-F3F4-4537-91AD-C4507994DDB3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8371-9788-445D-BF45-283FF6920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46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5692-F3F4-4537-91AD-C4507994DDB3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8371-9788-445D-BF45-283FF6920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3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5692-F3F4-4537-91AD-C4507994DDB3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8371-9788-445D-BF45-283FF6920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21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5692-F3F4-4537-91AD-C4507994DDB3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8371-9788-445D-BF45-283FF6920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5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5692-F3F4-4537-91AD-C4507994DDB3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8371-9788-445D-BF45-283FF6920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63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85692-F3F4-4537-91AD-C4507994DDB3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58371-9788-445D-BF45-283FF6920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0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illstoneMTFEE@gmail.com" TargetMode="External"/><Relationship Id="rId2" Type="http://schemas.openxmlformats.org/officeDocument/2006/relationships/hyperlink" Target="http://www.mtfee.org/mtf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073" y="301311"/>
            <a:ext cx="11988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3200" b="1" dirty="0">
                <a:ln>
                  <a:solidFill>
                    <a:srgbClr val="33CC33"/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Who are the MTFEE?? Why should I support it??  How to keep it alive!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14036" y="960583"/>
            <a:ext cx="11412630" cy="5828143"/>
            <a:chOff x="341745" y="951347"/>
            <a:chExt cx="11412630" cy="5828143"/>
          </a:xfrm>
        </p:grpSpPr>
        <p:sp>
          <p:nvSpPr>
            <p:cNvPr id="5" name="TextBox 4"/>
            <p:cNvSpPr txBox="1"/>
            <p:nvPr/>
          </p:nvSpPr>
          <p:spPr>
            <a:xfrm>
              <a:off x="341745" y="1459345"/>
              <a:ext cx="3288146" cy="5070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511514" y="951347"/>
              <a:ext cx="11242861" cy="5828143"/>
              <a:chOff x="622350" y="812801"/>
              <a:chExt cx="11242861" cy="5828143"/>
            </a:xfrm>
          </p:grpSpPr>
          <p:sp>
            <p:nvSpPr>
              <p:cNvPr id="8" name="Freeform 7"/>
              <p:cNvSpPr/>
              <p:nvPr/>
            </p:nvSpPr>
            <p:spPr>
              <a:xfrm>
                <a:off x="622351" y="812801"/>
                <a:ext cx="3427701" cy="1164990"/>
              </a:xfrm>
              <a:custGeom>
                <a:avLst/>
                <a:gdLst>
                  <a:gd name="connsiteX0" fmla="*/ 0 w 3427701"/>
                  <a:gd name="connsiteY0" fmla="*/ 0 h 1064923"/>
                  <a:gd name="connsiteX1" fmla="*/ 3427701 w 3427701"/>
                  <a:gd name="connsiteY1" fmla="*/ 0 h 1064923"/>
                  <a:gd name="connsiteX2" fmla="*/ 3427701 w 3427701"/>
                  <a:gd name="connsiteY2" fmla="*/ 1064923 h 1064923"/>
                  <a:gd name="connsiteX3" fmla="*/ 0 w 3427701"/>
                  <a:gd name="connsiteY3" fmla="*/ 1064923 h 1064923"/>
                  <a:gd name="connsiteX4" fmla="*/ 0 w 3427701"/>
                  <a:gd name="connsiteY4" fmla="*/ 0 h 1064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27701" h="1064923">
                    <a:moveTo>
                      <a:pt x="0" y="0"/>
                    </a:moveTo>
                    <a:lnTo>
                      <a:pt x="3427701" y="0"/>
                    </a:lnTo>
                    <a:lnTo>
                      <a:pt x="3427701" y="1064923"/>
                    </a:lnTo>
                    <a:lnTo>
                      <a:pt x="0" y="10649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99136" tIns="113792" rIns="199136" bIns="113792" numCol="1" spcCol="1270" anchor="ctr" anchorCtr="0">
                <a:noAutofit/>
              </a:bodyPr>
              <a:lstStyle/>
              <a:p>
                <a:pPr lvl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800" kern="1200" dirty="0"/>
                  <a:t>M</a:t>
                </a:r>
                <a:r>
                  <a:rPr lang="en-US" sz="2500" kern="1200" dirty="0"/>
                  <a:t>illstone </a:t>
                </a:r>
                <a:r>
                  <a:rPr lang="en-US" sz="2800" kern="1200" dirty="0"/>
                  <a:t>T</a:t>
                </a:r>
                <a:r>
                  <a:rPr lang="en-US" sz="2500" kern="1200" dirty="0"/>
                  <a:t>ownship </a:t>
                </a:r>
                <a:r>
                  <a:rPr lang="en-US" sz="2800" kern="1200" dirty="0"/>
                  <a:t>F</a:t>
                </a:r>
                <a:r>
                  <a:rPr lang="en-US" sz="2500" kern="1200" dirty="0"/>
                  <a:t>oundation for </a:t>
                </a:r>
                <a:r>
                  <a:rPr lang="en-US" sz="2800" kern="1200" dirty="0"/>
                  <a:t>E</a:t>
                </a:r>
                <a:r>
                  <a:rPr lang="en-US" sz="2500" kern="1200" dirty="0"/>
                  <a:t>ducational </a:t>
                </a:r>
                <a:r>
                  <a:rPr lang="en-US" sz="2800" kern="1200" dirty="0"/>
                  <a:t>E</a:t>
                </a:r>
                <a:r>
                  <a:rPr lang="en-US" sz="2500" kern="1200" dirty="0"/>
                  <a:t>xcellence</a:t>
                </a:r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622350" y="1977789"/>
                <a:ext cx="3427701" cy="4663155"/>
              </a:xfrm>
              <a:custGeom>
                <a:avLst/>
                <a:gdLst>
                  <a:gd name="connsiteX0" fmla="*/ 0 w 3427701"/>
                  <a:gd name="connsiteY0" fmla="*/ 0 h 4479840"/>
                  <a:gd name="connsiteX1" fmla="*/ 3427701 w 3427701"/>
                  <a:gd name="connsiteY1" fmla="*/ 0 h 4479840"/>
                  <a:gd name="connsiteX2" fmla="*/ 3427701 w 3427701"/>
                  <a:gd name="connsiteY2" fmla="*/ 4479840 h 4479840"/>
                  <a:gd name="connsiteX3" fmla="*/ 0 w 3427701"/>
                  <a:gd name="connsiteY3" fmla="*/ 4479840 h 4479840"/>
                  <a:gd name="connsiteX4" fmla="*/ 0 w 3427701"/>
                  <a:gd name="connsiteY4" fmla="*/ 0 h 4479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27701" h="4479840">
                    <a:moveTo>
                      <a:pt x="0" y="0"/>
                    </a:moveTo>
                    <a:lnTo>
                      <a:pt x="3427701" y="0"/>
                    </a:lnTo>
                    <a:lnTo>
                      <a:pt x="3427701" y="4479840"/>
                    </a:lnTo>
                    <a:lnTo>
                      <a:pt x="0" y="44798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7FF97">
                  <a:alpha val="89804"/>
                </a:srgbClr>
              </a:solidFill>
              <a:ln>
                <a:solidFill>
                  <a:schemeClr val="tx1">
                    <a:alpha val="90000"/>
                  </a:schemeClr>
                </a:solidFill>
              </a:ln>
            </p:spPr>
            <p:style>
              <a:lnRef idx="2">
                <a:schemeClr val="accent5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0688" tIns="170688" rIns="227584" bIns="256032" numCol="1" spcCol="1270" anchor="t" anchorCtr="0">
                <a:noAutofit/>
              </a:bodyPr>
              <a:lstStyle/>
              <a:p>
                <a:pPr marL="285750" lvl="1" indent="-285750" algn="l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2000" kern="1200" dirty="0"/>
                  <a:t>Est. 2002</a:t>
                </a:r>
              </a:p>
              <a:p>
                <a:pPr marL="285750" lvl="1" indent="-285750" algn="l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2000" kern="1200" dirty="0"/>
                  <a:t>Non-Profit Organization overseen by Parent Volunteers who raise, fund and decide what grants are given at the end of each school year.</a:t>
                </a:r>
              </a:p>
              <a:p>
                <a:pPr marL="571500" lvl="2" indent="-285750" algn="l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2000" kern="1200" dirty="0"/>
                  <a:t>STEAM</a:t>
                </a:r>
              </a:p>
              <a:p>
                <a:pPr marL="571500" lvl="2" indent="-285750" algn="l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2000" kern="1200" dirty="0"/>
                  <a:t>Technology</a:t>
                </a:r>
              </a:p>
              <a:p>
                <a:pPr marL="571500" lvl="2" indent="-285750" algn="l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2000" kern="1200" dirty="0"/>
                  <a:t>Literacy</a:t>
                </a:r>
              </a:p>
              <a:p>
                <a:pPr marL="571500" lvl="2" indent="-285750" algn="l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2000" kern="1200" dirty="0"/>
                  <a:t>Health &amp; Wellness</a:t>
                </a:r>
              </a:p>
              <a:p>
                <a:pPr marL="114300" lvl="1" indent="-285750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dirty="0">
                    <a:hlinkClick r:id="rId2"/>
                  </a:rPr>
                  <a:t>www.mtfee.org/mtf/</a:t>
                </a:r>
                <a:endParaRPr lang="en-US" dirty="0"/>
              </a:p>
              <a:p>
                <a:pPr marL="114300" lvl="1" indent="-285750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kern="1200" dirty="0">
                    <a:hlinkClick r:id="rId3"/>
                  </a:rPr>
                  <a:t>millstoneMTFEE@gmail.com</a:t>
                </a:r>
                <a:endParaRPr lang="en-US" kern="1200" dirty="0"/>
              </a:p>
              <a:p>
                <a:pPr marL="114300" lvl="1" indent="-285750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dirty="0"/>
                  <a:t>Follow us on Facebook</a:t>
                </a:r>
                <a:endParaRPr lang="en-US" kern="1200" dirty="0"/>
              </a:p>
              <a:p>
                <a:pPr marL="571500" lvl="2" indent="-285750" algn="l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2000" dirty="0"/>
              </a:p>
              <a:p>
                <a:pPr marL="114300" lvl="1" indent="-285750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2000" kern="1200" dirty="0"/>
              </a:p>
              <a:p>
                <a:pPr marL="285750" lvl="2" algn="l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endParaRPr lang="en-US" sz="3200" kern="1200" dirty="0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4359564" y="812801"/>
                <a:ext cx="3598068" cy="1164989"/>
              </a:xfrm>
              <a:custGeom>
                <a:avLst/>
                <a:gdLst>
                  <a:gd name="connsiteX0" fmla="*/ 0 w 3427701"/>
                  <a:gd name="connsiteY0" fmla="*/ 0 h 1064923"/>
                  <a:gd name="connsiteX1" fmla="*/ 3427701 w 3427701"/>
                  <a:gd name="connsiteY1" fmla="*/ 0 h 1064923"/>
                  <a:gd name="connsiteX2" fmla="*/ 3427701 w 3427701"/>
                  <a:gd name="connsiteY2" fmla="*/ 1064923 h 1064923"/>
                  <a:gd name="connsiteX3" fmla="*/ 0 w 3427701"/>
                  <a:gd name="connsiteY3" fmla="*/ 1064923 h 1064923"/>
                  <a:gd name="connsiteX4" fmla="*/ 0 w 3427701"/>
                  <a:gd name="connsiteY4" fmla="*/ 0 h 1064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27701" h="1064923">
                    <a:moveTo>
                      <a:pt x="0" y="0"/>
                    </a:moveTo>
                    <a:lnTo>
                      <a:pt x="3427701" y="0"/>
                    </a:lnTo>
                    <a:lnTo>
                      <a:pt x="3427701" y="1064923"/>
                    </a:lnTo>
                    <a:lnTo>
                      <a:pt x="0" y="10649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hueOff val="-3676672"/>
                  <a:satOff val="-5114"/>
                  <a:lumOff val="-1961"/>
                  <a:alphaOff val="0"/>
                </a:schemeClr>
              </a:lnRef>
              <a:fillRef idx="1">
                <a:schemeClr val="accent5">
                  <a:hueOff val="-3676672"/>
                  <a:satOff val="-5114"/>
                  <a:lumOff val="-1961"/>
                  <a:alphaOff val="0"/>
                </a:schemeClr>
              </a:fillRef>
              <a:effectRef idx="0">
                <a:schemeClr val="accent5">
                  <a:hueOff val="-3676672"/>
                  <a:satOff val="-5114"/>
                  <a:lumOff val="-1961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41808" tIns="138176" rIns="241808" bIns="138176" numCol="1" spcCol="1270" anchor="ctr" anchorCtr="0">
                <a:noAutofit/>
              </a:bodyPr>
              <a:lstStyle/>
              <a:p>
                <a:pPr lvl="0" algn="ctr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200" kern="1200" dirty="0"/>
                  <a:t>What have we granted?</a:t>
                </a:r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4359563" y="1977789"/>
                <a:ext cx="3598067" cy="4663154"/>
              </a:xfrm>
              <a:custGeom>
                <a:avLst/>
                <a:gdLst>
                  <a:gd name="connsiteX0" fmla="*/ 0 w 3427701"/>
                  <a:gd name="connsiteY0" fmla="*/ 0 h 4479840"/>
                  <a:gd name="connsiteX1" fmla="*/ 3427701 w 3427701"/>
                  <a:gd name="connsiteY1" fmla="*/ 0 h 4479840"/>
                  <a:gd name="connsiteX2" fmla="*/ 3427701 w 3427701"/>
                  <a:gd name="connsiteY2" fmla="*/ 4479840 h 4479840"/>
                  <a:gd name="connsiteX3" fmla="*/ 0 w 3427701"/>
                  <a:gd name="connsiteY3" fmla="*/ 4479840 h 4479840"/>
                  <a:gd name="connsiteX4" fmla="*/ 0 w 3427701"/>
                  <a:gd name="connsiteY4" fmla="*/ 0 h 4479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27701" h="4479840">
                    <a:moveTo>
                      <a:pt x="0" y="0"/>
                    </a:moveTo>
                    <a:lnTo>
                      <a:pt x="3427701" y="0"/>
                    </a:lnTo>
                    <a:lnTo>
                      <a:pt x="3427701" y="4479840"/>
                    </a:lnTo>
                    <a:lnTo>
                      <a:pt x="0" y="44798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7FF97">
                  <a:alpha val="90000"/>
                </a:srgbClr>
              </a:solidFill>
              <a:ln>
                <a:solidFill>
                  <a:schemeClr val="tx1">
                    <a:alpha val="90000"/>
                  </a:schemeClr>
                </a:solidFill>
              </a:ln>
            </p:spPr>
            <p:style>
              <a:lnRef idx="2">
                <a:schemeClr val="accent5">
                  <a:tint val="40000"/>
                  <a:alpha val="90000"/>
                  <a:hueOff val="-3695877"/>
                  <a:satOff val="-6408"/>
                  <a:lumOff val="-644"/>
                  <a:alphaOff val="0"/>
                </a:schemeClr>
              </a:lnRef>
              <a:fillRef idx="1">
                <a:schemeClr val="accent5">
                  <a:tint val="40000"/>
                  <a:alpha val="90000"/>
                  <a:hueOff val="-3695877"/>
                  <a:satOff val="-6408"/>
                  <a:lumOff val="-644"/>
                  <a:alphaOff val="0"/>
                </a:schemeClr>
              </a:fillRef>
              <a:effectRef idx="0">
                <a:schemeClr val="accent5">
                  <a:tint val="40000"/>
                  <a:alpha val="90000"/>
                  <a:hueOff val="-3695877"/>
                  <a:satOff val="-6408"/>
                  <a:lumOff val="-644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81356" tIns="181356" rIns="241808" bIns="272034" numCol="1" spcCol="1270" anchor="t" anchorCtr="0">
                <a:noAutofit/>
              </a:bodyPr>
              <a:lstStyle/>
              <a:p>
                <a:pPr marL="285750" lvl="1" indent="-285750" algn="l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dirty="0"/>
                  <a:t>Outdoor classrooms</a:t>
                </a:r>
              </a:p>
              <a:p>
                <a:pPr marL="285750" lvl="1" indent="-285750" algn="l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dirty="0"/>
                  <a:t>Bookworm Vending Machine</a:t>
                </a:r>
              </a:p>
              <a:p>
                <a:pPr marL="285750" lvl="1" indent="-285750" algn="l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kern="1200" dirty="0"/>
                  <a:t>Escape Room</a:t>
                </a:r>
              </a:p>
              <a:p>
                <a:pPr marL="285750" lvl="1" indent="-285750" algn="l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dirty="0"/>
                  <a:t>Garden Club</a:t>
                </a:r>
              </a:p>
              <a:p>
                <a:pPr marL="285750" lvl="1" indent="-285750" algn="l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kern="1200" dirty="0"/>
                  <a:t>Virtual Reality Carts</a:t>
                </a:r>
              </a:p>
              <a:p>
                <a:pPr marL="285750" lvl="1" indent="-285750" algn="l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dirty="0"/>
                  <a:t>Interactive Technology Table</a:t>
                </a:r>
              </a:p>
              <a:p>
                <a:pPr marL="285750" lvl="1" indent="-285750" algn="l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kern="1200" dirty="0"/>
                  <a:t>3D Printers</a:t>
                </a:r>
              </a:p>
              <a:p>
                <a:pPr marL="285750" lvl="1" indent="-285750" algn="l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dirty="0"/>
                  <a:t>Welch Allyn Vision Screener</a:t>
                </a:r>
                <a:endParaRPr lang="en-US" kern="1200" dirty="0"/>
              </a:p>
              <a:p>
                <a:pPr marL="285750" lvl="1" indent="-285750" algn="l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dirty="0"/>
                  <a:t>STEAM Makerspace</a:t>
                </a:r>
              </a:p>
              <a:p>
                <a:pPr marL="285750" lvl="1" indent="-285750" algn="l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kern="1200" dirty="0"/>
                  <a:t>Programmable Robotics</a:t>
                </a:r>
              </a:p>
              <a:p>
                <a:pPr marL="285750" lvl="1" indent="-285750" algn="l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dirty="0"/>
                  <a:t>Rock Wall</a:t>
                </a:r>
              </a:p>
              <a:p>
                <a:pPr marL="285750" lvl="1" indent="-285750" algn="l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kern="1200" dirty="0"/>
                  <a:t>Smart Boards</a:t>
                </a:r>
              </a:p>
              <a:p>
                <a:pPr marL="285750" lvl="1" indent="-285750" algn="l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dirty="0"/>
                  <a:t>iPads</a:t>
                </a:r>
              </a:p>
              <a:p>
                <a:pPr marL="285750" lvl="1" indent="-285750" algn="l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kern="1200" dirty="0"/>
                  <a:t>Digital Microscopes</a:t>
                </a:r>
              </a:p>
              <a:p>
                <a:pPr marL="0" lvl="1" algn="l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en-US" dirty="0"/>
                  <a:t>AND MANY MORE!!!!!!!!!</a:t>
                </a:r>
                <a:endParaRPr lang="en-US" kern="1200" dirty="0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8267144" y="812801"/>
                <a:ext cx="3598067" cy="1164989"/>
              </a:xfrm>
              <a:custGeom>
                <a:avLst/>
                <a:gdLst>
                  <a:gd name="connsiteX0" fmla="*/ 0 w 3427701"/>
                  <a:gd name="connsiteY0" fmla="*/ 0 h 1064923"/>
                  <a:gd name="connsiteX1" fmla="*/ 3427701 w 3427701"/>
                  <a:gd name="connsiteY1" fmla="*/ 0 h 1064923"/>
                  <a:gd name="connsiteX2" fmla="*/ 3427701 w 3427701"/>
                  <a:gd name="connsiteY2" fmla="*/ 1064923 h 1064923"/>
                  <a:gd name="connsiteX3" fmla="*/ 0 w 3427701"/>
                  <a:gd name="connsiteY3" fmla="*/ 1064923 h 1064923"/>
                  <a:gd name="connsiteX4" fmla="*/ 0 w 3427701"/>
                  <a:gd name="connsiteY4" fmla="*/ 0 h 1064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27701" h="1064923">
                    <a:moveTo>
                      <a:pt x="0" y="0"/>
                    </a:moveTo>
                    <a:lnTo>
                      <a:pt x="3427701" y="0"/>
                    </a:lnTo>
                    <a:lnTo>
                      <a:pt x="3427701" y="1064923"/>
                    </a:lnTo>
                    <a:lnTo>
                      <a:pt x="0" y="10649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hueOff val="-7353344"/>
                  <a:satOff val="-10228"/>
                  <a:lumOff val="-3922"/>
                  <a:alphaOff val="0"/>
                </a:schemeClr>
              </a:lnRef>
              <a:fillRef idx="1">
                <a:schemeClr val="accent5">
                  <a:hueOff val="-7353344"/>
                  <a:satOff val="-10228"/>
                  <a:lumOff val="-3922"/>
                  <a:alphaOff val="0"/>
                </a:schemeClr>
              </a:fillRef>
              <a:effectRef idx="0">
                <a:schemeClr val="accent5">
                  <a:hueOff val="-7353344"/>
                  <a:satOff val="-10228"/>
                  <a:lumOff val="-3922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41808" tIns="138176" rIns="241808" bIns="138176" numCol="1" spcCol="1270" anchor="ctr" anchorCtr="0">
                <a:noAutofit/>
              </a:bodyPr>
              <a:lstStyle/>
              <a:p>
                <a:pPr lvl="0" algn="ctr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400" dirty="0"/>
                  <a:t>How we raise $</a:t>
                </a:r>
                <a:endParaRPr lang="en-US" sz="3400" kern="1200" dirty="0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8267144" y="1977790"/>
                <a:ext cx="3598067" cy="4663154"/>
              </a:xfrm>
              <a:custGeom>
                <a:avLst/>
                <a:gdLst>
                  <a:gd name="connsiteX0" fmla="*/ 0 w 3427701"/>
                  <a:gd name="connsiteY0" fmla="*/ 0 h 4479840"/>
                  <a:gd name="connsiteX1" fmla="*/ 3427701 w 3427701"/>
                  <a:gd name="connsiteY1" fmla="*/ 0 h 4479840"/>
                  <a:gd name="connsiteX2" fmla="*/ 3427701 w 3427701"/>
                  <a:gd name="connsiteY2" fmla="*/ 4479840 h 4479840"/>
                  <a:gd name="connsiteX3" fmla="*/ 0 w 3427701"/>
                  <a:gd name="connsiteY3" fmla="*/ 4479840 h 4479840"/>
                  <a:gd name="connsiteX4" fmla="*/ 0 w 3427701"/>
                  <a:gd name="connsiteY4" fmla="*/ 0 h 4479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27701" h="4479840">
                    <a:moveTo>
                      <a:pt x="0" y="0"/>
                    </a:moveTo>
                    <a:lnTo>
                      <a:pt x="3427701" y="0"/>
                    </a:lnTo>
                    <a:lnTo>
                      <a:pt x="3427701" y="4479840"/>
                    </a:lnTo>
                    <a:lnTo>
                      <a:pt x="0" y="44798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7FF97">
                  <a:alpha val="90000"/>
                </a:srgbClr>
              </a:solidFill>
              <a:ln>
                <a:solidFill>
                  <a:schemeClr val="tx1">
                    <a:alpha val="90000"/>
                  </a:schemeClr>
                </a:solidFill>
              </a:ln>
            </p:spPr>
            <p:style>
              <a:lnRef idx="2">
                <a:schemeClr val="accent5">
                  <a:tint val="40000"/>
                  <a:alpha val="90000"/>
                  <a:hueOff val="-7391755"/>
                  <a:satOff val="-12816"/>
                  <a:lumOff val="-1289"/>
                  <a:alphaOff val="0"/>
                </a:schemeClr>
              </a:lnRef>
              <a:fillRef idx="1">
                <a:schemeClr val="accent5">
                  <a:tint val="40000"/>
                  <a:alpha val="90000"/>
                  <a:hueOff val="-7391755"/>
                  <a:satOff val="-12816"/>
                  <a:lumOff val="-1289"/>
                  <a:alphaOff val="0"/>
                </a:schemeClr>
              </a:fillRef>
              <a:effectRef idx="0">
                <a:schemeClr val="accent5">
                  <a:tint val="40000"/>
                  <a:alpha val="90000"/>
                  <a:hueOff val="-7391755"/>
                  <a:satOff val="-12816"/>
                  <a:lumOff val="-1289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81356" tIns="181356" rIns="241808" bIns="272034" numCol="1" spcCol="1270" anchor="t" anchorCtr="0">
                <a:noAutofit/>
              </a:bodyPr>
              <a:lstStyle/>
              <a:p>
                <a:pPr marL="285750" lvl="1" indent="-285750" algn="l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 typeface="Arial" panose="020B0604020202020204" pitchFamily="34" charset="0"/>
                  <a:buChar char="•"/>
                </a:pPr>
                <a:r>
                  <a:rPr lang="en-US" dirty="0"/>
                  <a:t>Boo Bags (October)</a:t>
                </a:r>
              </a:p>
              <a:p>
                <a:pPr marL="285750" lvl="1" indent="-285750" algn="l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 typeface="Arial" panose="020B0604020202020204" pitchFamily="34" charset="0"/>
                  <a:buChar char="•"/>
                </a:pPr>
                <a:r>
                  <a:rPr lang="en-US" kern="1200" dirty="0"/>
                  <a:t>Cupid Bags (F</a:t>
                </a:r>
                <a:r>
                  <a:rPr lang="en-US" dirty="0"/>
                  <a:t>ebruary)</a:t>
                </a:r>
              </a:p>
              <a:p>
                <a:pPr marL="285750" lvl="1" indent="-285750" algn="l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 typeface="Arial" panose="020B0604020202020204" pitchFamily="34" charset="0"/>
                  <a:buChar char="•"/>
                </a:pPr>
                <a:r>
                  <a:rPr lang="en-US" kern="1200" dirty="0"/>
                  <a:t>Local Businesses</a:t>
                </a:r>
              </a:p>
              <a:p>
                <a:pPr marL="285750" lvl="1" indent="-285750" algn="l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 typeface="Arial" panose="020B0604020202020204" pitchFamily="34" charset="0"/>
                  <a:buChar char="•"/>
                </a:pPr>
                <a:r>
                  <a:rPr lang="en-US" dirty="0"/>
                  <a:t>Family Sponsors</a:t>
                </a:r>
              </a:p>
              <a:p>
                <a:pPr marL="285750" lvl="1" indent="-285750" algn="l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 typeface="Arial" panose="020B0604020202020204" pitchFamily="34" charset="0"/>
                  <a:buChar char="•"/>
                </a:pPr>
                <a:r>
                  <a:rPr lang="en-US" kern="1200" dirty="0"/>
                  <a:t>1</a:t>
                </a:r>
                <a:r>
                  <a:rPr lang="en-US" dirty="0"/>
                  <a:t> Big Fundraising Event</a:t>
                </a:r>
              </a:p>
              <a:p>
                <a:pPr marL="285750" lvl="1" indent="-285750" algn="l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 typeface="Arial" panose="020B0604020202020204" pitchFamily="34" charset="0"/>
                  <a:buChar char="•"/>
                </a:pPr>
                <a:endParaRPr lang="en-US" kern="1200" dirty="0"/>
              </a:p>
              <a:p>
                <a:pPr marL="285750" lvl="1" indent="-285750" algn="l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0" lvl="1" algn="l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en-US" sz="2400" dirty="0"/>
                  <a:t>We need your help!!</a:t>
                </a:r>
              </a:p>
              <a:p>
                <a:pPr marL="0" lvl="1" algn="l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en-US" sz="2400" dirty="0"/>
                  <a:t>Keep the MTFEE alive!</a:t>
                </a:r>
              </a:p>
              <a:p>
                <a:pPr marL="0" lvl="1" algn="l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endParaRPr lang="en-US" sz="2400" dirty="0"/>
              </a:p>
              <a:p>
                <a:pPr marL="0" lvl="1" algn="l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en-US" sz="2800" kern="1200" dirty="0"/>
                  <a:t>Vo</a:t>
                </a:r>
                <a:r>
                  <a:rPr lang="en-US" sz="2800" dirty="0"/>
                  <a:t>lunteer </a:t>
                </a:r>
              </a:p>
              <a:p>
                <a:pPr marL="0" lvl="1" algn="l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en-US" sz="2800" dirty="0"/>
                  <a:t>TODAY!!!!</a:t>
                </a:r>
                <a:endParaRPr lang="en-US" sz="2800" kern="1200" dirty="0"/>
              </a:p>
            </p:txBody>
          </p:sp>
        </p:grp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2895" y="5257822"/>
            <a:ext cx="984301" cy="92079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8D5494E-CE1B-0D1D-95C6-AFAF2FC5B6D6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33CC33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10174234" y="5257822"/>
            <a:ext cx="1394689" cy="1394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3562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71e34cb8-3a56-4fd5-a259-4acadab6e4ac}" enabled="0" method="" siteId="{71e34cb8-3a56-4fd5-a259-4acadab6e4ac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2926</TotalTime>
  <Words>149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Bristol-Myers Squibb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White, Rebecca</dc:creator>
  <cp:lastModifiedBy>White, Rebecca</cp:lastModifiedBy>
  <cp:revision>8</cp:revision>
  <dcterms:created xsi:type="dcterms:W3CDTF">2021-03-10T15:24:22Z</dcterms:created>
  <dcterms:modified xsi:type="dcterms:W3CDTF">2023-09-19T19:02:15Z</dcterms:modified>
</cp:coreProperties>
</file>